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49"/>
  </p:notesMasterIdLst>
  <p:handoutMasterIdLst>
    <p:handoutMasterId r:id="rId50"/>
  </p:handoutMasterIdLst>
  <p:sldIdLst>
    <p:sldId id="895" r:id="rId2"/>
    <p:sldId id="939" r:id="rId3"/>
    <p:sldId id="1286" r:id="rId4"/>
    <p:sldId id="1198" r:id="rId5"/>
    <p:sldId id="1224" r:id="rId6"/>
    <p:sldId id="1290" r:id="rId7"/>
    <p:sldId id="1289" r:id="rId8"/>
    <p:sldId id="1229" r:id="rId9"/>
    <p:sldId id="1285" r:id="rId10"/>
    <p:sldId id="1225" r:id="rId11"/>
    <p:sldId id="1230" r:id="rId12"/>
    <p:sldId id="1231" r:id="rId13"/>
    <p:sldId id="1227" r:id="rId14"/>
    <p:sldId id="1009" r:id="rId15"/>
    <p:sldId id="1194" r:id="rId16"/>
    <p:sldId id="1284" r:id="rId17"/>
    <p:sldId id="1212" r:id="rId18"/>
    <p:sldId id="1241" r:id="rId19"/>
    <p:sldId id="1242" r:id="rId20"/>
    <p:sldId id="1244" r:id="rId21"/>
    <p:sldId id="1205" r:id="rId22"/>
    <p:sldId id="1283" r:id="rId23"/>
    <p:sldId id="1265" r:id="rId24"/>
    <p:sldId id="1204" r:id="rId25"/>
    <p:sldId id="1274" r:id="rId26"/>
    <p:sldId id="1213" r:id="rId27"/>
    <p:sldId id="1278" r:id="rId28"/>
    <p:sldId id="1276" r:id="rId29"/>
    <p:sldId id="1272" r:id="rId30"/>
    <p:sldId id="1236" r:id="rId31"/>
    <p:sldId id="1239" r:id="rId32"/>
    <p:sldId id="1237" r:id="rId33"/>
    <p:sldId id="1238" r:id="rId34"/>
    <p:sldId id="1240" r:id="rId35"/>
    <p:sldId id="1234" r:id="rId36"/>
    <p:sldId id="1266" r:id="rId37"/>
    <p:sldId id="1268" r:id="rId38"/>
    <p:sldId id="1281" r:id="rId39"/>
    <p:sldId id="1280" r:id="rId40"/>
    <p:sldId id="1219" r:id="rId41"/>
    <p:sldId id="1211" r:id="rId42"/>
    <p:sldId id="1245" r:id="rId43"/>
    <p:sldId id="1282" r:id="rId44"/>
    <p:sldId id="1246" r:id="rId45"/>
    <p:sldId id="1288" r:id="rId46"/>
    <p:sldId id="1287" r:id="rId47"/>
    <p:sldId id="1270" r:id="rId4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286"/>
            <p14:sldId id="1198"/>
            <p14:sldId id="1224"/>
            <p14:sldId id="1290"/>
            <p14:sldId id="1289"/>
            <p14:sldId id="1229"/>
            <p14:sldId id="1285"/>
            <p14:sldId id="1225"/>
            <p14:sldId id="1230"/>
            <p14:sldId id="1231"/>
            <p14:sldId id="1227"/>
            <p14:sldId id="1009"/>
            <p14:sldId id="1194"/>
            <p14:sldId id="1284"/>
            <p14:sldId id="1212"/>
            <p14:sldId id="1241"/>
            <p14:sldId id="1242"/>
            <p14:sldId id="1244"/>
            <p14:sldId id="1205"/>
            <p14:sldId id="1283"/>
            <p14:sldId id="1265"/>
            <p14:sldId id="1204"/>
            <p14:sldId id="1274"/>
            <p14:sldId id="1213"/>
            <p14:sldId id="1278"/>
            <p14:sldId id="1276"/>
            <p14:sldId id="1272"/>
            <p14:sldId id="1236"/>
            <p14:sldId id="1239"/>
            <p14:sldId id="1237"/>
            <p14:sldId id="1238"/>
            <p14:sldId id="1240"/>
            <p14:sldId id="1234"/>
            <p14:sldId id="1266"/>
            <p14:sldId id="1268"/>
            <p14:sldId id="1281"/>
            <p14:sldId id="1280"/>
            <p14:sldId id="1219"/>
            <p14:sldId id="1211"/>
            <p14:sldId id="1245"/>
            <p14:sldId id="1282"/>
            <p14:sldId id="1246"/>
            <p14:sldId id="1288"/>
            <p14:sldId id="1287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B88F"/>
    <a:srgbClr val="B04432"/>
    <a:srgbClr val="FB8E20"/>
    <a:srgbClr val="1778B8"/>
    <a:srgbClr val="9E60B8"/>
    <a:srgbClr val="36544F"/>
    <a:srgbClr val="D4EBE9"/>
    <a:srgbClr val="3E729D"/>
    <a:srgbClr val="41719C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50"/>
    <p:restoredTop sz="96911" autoAdjust="0"/>
  </p:normalViewPr>
  <p:slideViewPr>
    <p:cSldViewPr snapToGrid="0" snapToObjects="1">
      <p:cViewPr varScale="1">
        <p:scale>
          <a:sx n="167" d="100"/>
          <a:sy n="167" d="100"/>
        </p:scale>
        <p:origin x="176" y="9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14.09.22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8.pn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14.09.22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EEF4409-183C-C04C-BA2D-1FE36517D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" y="0"/>
            <a:ext cx="9144000" cy="5143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1"/>
            <a:ext cx="9154725" cy="4550832"/>
          </a:xfrm>
          <a:prstGeom prst="rect">
            <a:avLst/>
          </a:prstGeom>
          <a:solidFill>
            <a:srgbClr val="D4EBE9">
              <a:alpha val="689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Rechteck 2"/>
          <p:cNvSpPr/>
          <p:nvPr/>
        </p:nvSpPr>
        <p:spPr>
          <a:xfrm>
            <a:off x="492000" y="1046835"/>
            <a:ext cx="7707756" cy="2477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47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55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65622" y="4550833"/>
            <a:ext cx="7429500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Code.talks</a:t>
            </a:r>
            <a:r>
              <a:rPr lang="de-DE" sz="1050" spc="60" dirty="0">
                <a:solidFill>
                  <a:srgbClr val="D4EBE9"/>
                </a:solidFill>
              </a:rPr>
              <a:t> Hamburg | 15. September 2022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286849" y="3969232"/>
            <a:ext cx="3415780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400" b="1" dirty="0" err="1">
                <a:solidFill>
                  <a:srgbClr val="36544F"/>
                </a:solidFill>
              </a:rPr>
              <a:t>Slides</a:t>
            </a:r>
            <a:r>
              <a:rPr lang="de-DE" sz="1400" b="1" dirty="0">
                <a:solidFill>
                  <a:srgbClr val="36544F"/>
                </a:solidFill>
              </a:rPr>
              <a:t>: https://</a:t>
            </a:r>
            <a:r>
              <a:rPr lang="de-DE" sz="1400" b="1" dirty="0" err="1">
                <a:solidFill>
                  <a:srgbClr val="36544F"/>
                </a:solidFill>
              </a:rPr>
              <a:t>react.schule</a:t>
            </a:r>
            <a:r>
              <a:rPr lang="de-DE" sz="1400" b="1" dirty="0">
                <a:solidFill>
                  <a:srgbClr val="36544F"/>
                </a:solidFill>
              </a:rPr>
              <a:t>/</a:t>
            </a:r>
            <a:r>
              <a:rPr lang="de-DE" sz="1400" b="1" dirty="0" err="1">
                <a:solidFill>
                  <a:srgbClr val="36544F"/>
                </a:solidFill>
              </a:rPr>
              <a:t>codetalks-react</a:t>
            </a:r>
            <a:endParaRPr lang="de-DE" sz="1400" b="1" dirty="0">
              <a:solidFill>
                <a:srgbClr val="36544F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245285" y="3002476"/>
            <a:ext cx="6170856" cy="487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 </a:t>
            </a:r>
            <a:r>
              <a:rPr lang="de-DE" sz="4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Components</a:t>
            </a:r>
            <a:endParaRPr lang="de-DE" sz="4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1286849" y="151926"/>
            <a:ext cx="2501921" cy="680234"/>
            <a:chOff x="12484424" y="2415330"/>
            <a:chExt cx="2501921" cy="68023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0" name="Rechteck 9">
            <a:extLst>
              <a:ext uri="{FF2B5EF4-FFF2-40B4-BE49-F238E27FC236}">
                <a16:creationId xmlns:a16="http://schemas.microsoft.com/office/drawing/2014/main" id="{3545EDAE-C872-023C-CC4D-BE3E54B3E22C}"/>
              </a:ext>
            </a:extLst>
          </p:cNvPr>
          <p:cNvSpPr/>
          <p:nvPr/>
        </p:nvSpPr>
        <p:spPr>
          <a:xfrm>
            <a:off x="1245285" y="1099683"/>
            <a:ext cx="7132757" cy="487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 err="1">
                <a:solidFill>
                  <a:srgbClr val="1778B8"/>
                </a:solidFill>
                <a:latin typeface="Montserrat" charset="0"/>
              </a:rPr>
              <a:t>Serverside</a:t>
            </a:r>
            <a:r>
              <a:rPr lang="de-DE" sz="2800" b="1" dirty="0">
                <a:solidFill>
                  <a:srgbClr val="1778B8"/>
                </a:solidFill>
                <a:latin typeface="Montserrat" charset="0"/>
              </a:rPr>
              <a:t> Rendering 2.0?</a:t>
            </a: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684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649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Ebenfalls wird der </a:t>
            </a:r>
            <a:r>
              <a:rPr lang="de-DE" dirty="0">
                <a:solidFill>
                  <a:srgbClr val="36544F"/>
                </a:solidFill>
              </a:rPr>
              <a:t>Anwendungscode</a:t>
            </a:r>
            <a:r>
              <a:rPr lang="de-DE" b="0" dirty="0">
                <a:solidFill>
                  <a:srgbClr val="36544F"/>
                </a:solidFill>
              </a:rPr>
              <a:t> zum Client geschickt</a:t>
            </a:r>
          </a:p>
          <a:p>
            <a:pPr lvl="1"/>
            <a:r>
              <a:rPr lang="de-DE" dirty="0"/>
              <a:t>Wenn vom Browser geladen, ist die Anwendung interaktiv</a:t>
            </a:r>
          </a:p>
          <a:p>
            <a:pPr lvl="1"/>
            <a:r>
              <a:rPr lang="de-DE" dirty="0"/>
              <a:t>Danach in der Regel keine Server Round-trips mehr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3028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👍 Schnelle erste Darstellung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Kein Gewinn, bis Anwendung im Client auch </a:t>
            </a:r>
            <a:r>
              <a:rPr lang="de-DE" b="0" i="1" dirty="0">
                <a:solidFill>
                  <a:srgbClr val="36544F"/>
                </a:solidFill>
              </a:rPr>
              <a:t>interaktiv</a:t>
            </a:r>
            <a:r>
              <a:rPr lang="de-DE" b="0" dirty="0">
                <a:solidFill>
                  <a:srgbClr val="36544F"/>
                </a:solidFill>
              </a:rPr>
              <a:t> ist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Kompletter Anwendungscode muss auf den Client (Bandbreite! Performance!)</a:t>
            </a:r>
          </a:p>
          <a:p>
            <a:r>
              <a:rPr lang="de-DE" b="0" dirty="0">
                <a:solidFill>
                  <a:srgbClr val="36544F"/>
                </a:solidFill>
              </a:rPr>
              <a:t>🤨 Anwendungscode muss auf Client </a:t>
            </a:r>
            <a:r>
              <a:rPr lang="de-DE" b="0" i="1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Server funktionieren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1262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9877" y="1394506"/>
            <a:ext cx="3804247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857251" y="303841"/>
            <a:ext cx="7429499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"-experimental-" </a:t>
            </a:r>
          </a:p>
          <a:p>
            <a:pPr algn="ctr"/>
            <a:endParaRPr lang="de-DE" sz="67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3960A5A-329C-4D47-8AA0-D04E90254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31" y="2194217"/>
            <a:ext cx="5275108" cy="165735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>
            <a:off x="6459769" y="1937979"/>
            <a:ext cx="10326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680168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</a:t>
            </a:r>
            <a:r>
              <a:rPr lang="de-DE" b="0" i="1" dirty="0">
                <a:solidFill>
                  <a:srgbClr val="36544F"/>
                </a:solidFill>
              </a:rPr>
              <a:t>Repräsentation der UI, </a:t>
            </a:r>
            <a:r>
              <a:rPr lang="de-DE" b="0" dirty="0">
                <a:solidFill>
                  <a:srgbClr val="36544F"/>
                </a:solidFill>
              </a:rPr>
              <a:t>aber</a:t>
            </a:r>
            <a:r>
              <a:rPr lang="de-DE" b="0" i="1" dirty="0">
                <a:solidFill>
                  <a:srgbClr val="36544F"/>
                </a:solidFill>
              </a:rPr>
              <a:t>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77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Wie bisher: Client-Komponenten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Client ausgeführt</a:t>
            </a:r>
          </a:p>
          <a:p>
            <a:pPr lvl="1"/>
            <a:r>
              <a:rPr lang="de-DE" dirty="0"/>
              <a:t>können keine Server-Komponenten verwenden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7476EC-60B4-B94A-BE42-4A788E26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958" y="2393459"/>
            <a:ext cx="3531472" cy="250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Neu: Server-Komponenten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(!) zum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-</a:t>
            </a:r>
            <a:r>
              <a:rPr lang="de-DE" dirty="0"/>
              <a:t>Client zurück (kein JavaScript-Code)</a:t>
            </a:r>
          </a:p>
          <a:p>
            <a:pPr lvl="1"/>
            <a:r>
              <a:rPr lang="de-DE" dirty="0"/>
              <a:t>API: "normale" React-Komponenten (JS, JSX, ...)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Neu: Server-Komponenten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dirty="0"/>
              <a:t>liefern UI (!) zum </a:t>
            </a:r>
            <a:r>
              <a:rPr lang="de-DE" dirty="0" err="1"/>
              <a:t>React</a:t>
            </a:r>
            <a:r>
              <a:rPr lang="de-DE" dirty="0"/>
              <a:t>-Client zurück (kein JavaScript-Code)</a:t>
            </a:r>
          </a:p>
          <a:p>
            <a:pPr lvl="1"/>
            <a:r>
              <a:rPr lang="de-DE" dirty="0"/>
              <a:t>API: "normale" React-Komponenten (JS, JSX,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aber: können Server Umgebung und </a:t>
            </a:r>
            <a:r>
              <a:rPr lang="de-DE" dirty="0" err="1"/>
              <a:t>Resourcen</a:t>
            </a:r>
            <a:r>
              <a:rPr lang="de-DE" dirty="0"/>
              <a:t> nutzen (!)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71493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5416EBD-6212-EF4B-B64C-57A1AFEA0EEA}"/>
              </a:ext>
            </a:extLst>
          </p:cNvPr>
          <p:cNvSpPr/>
          <p:nvPr/>
        </p:nvSpPr>
        <p:spPr>
          <a:xfrm>
            <a:off x="455361" y="3427216"/>
            <a:ext cx="2153312" cy="1808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PostListPage</a:t>
            </a:r>
            <a:r>
              <a:rPr lang="de-DE" sz="1000" dirty="0">
                <a:solidFill>
                  <a:srgbClr val="36544F"/>
                </a:solidFill>
              </a:rPr>
              <a:t> im Code: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"</a:t>
            </a:r>
            <a:r>
              <a:rPr lang="de-DE" sz="1000" dirty="0" err="1">
                <a:solidFill>
                  <a:srgbClr val="36544F"/>
                </a:solidFill>
              </a:rPr>
              <a:t>PostList</a:t>
            </a:r>
            <a:r>
              <a:rPr lang="de-DE" sz="1000" dirty="0">
                <a:solidFill>
                  <a:srgbClr val="36544F"/>
                </a:solidFill>
              </a:rPr>
              <a:t>" und "</a:t>
            </a:r>
            <a:r>
              <a:rPr lang="de-DE" sz="1000" dirty="0" err="1">
                <a:solidFill>
                  <a:srgbClr val="36544F"/>
                </a:solidFill>
              </a:rPr>
              <a:t>TagCloud</a:t>
            </a:r>
            <a:r>
              <a:rPr lang="de-DE" sz="1000" dirty="0">
                <a:solidFill>
                  <a:srgbClr val="36544F"/>
                </a:solidFill>
              </a:rPr>
              <a:t>" gibt es als Komponenten, aber nicht auf dem Client (-&gt; React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Netzwerktab</a:t>
            </a:r>
            <a:r>
              <a:rPr lang="de-DE" sz="1000" dirty="0">
                <a:solidFill>
                  <a:srgbClr val="36544F"/>
                </a:solidFill>
              </a:rPr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 </a:t>
            </a:r>
            <a:r>
              <a:rPr lang="de-DE" sz="1000" dirty="0" err="1">
                <a:solidFill>
                  <a:srgbClr val="36544F"/>
                </a:solidFill>
              </a:rPr>
              <a:t>react?location</a:t>
            </a:r>
            <a:endParaRPr lang="de-DE" sz="1000" dirty="0">
              <a:solidFill>
                <a:srgbClr val="36544F"/>
              </a:solidFill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Client Komponenten wie gewohnt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47233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CDA3B5D-7896-E94F-B1E5-A71650BF9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122" y="1911214"/>
            <a:ext cx="2636797" cy="2961498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9FE7D06-26DC-C141-AC84-595CAA08A5E1}"/>
              </a:ext>
            </a:extLst>
          </p:cNvPr>
          <p:cNvSpPr txBox="1"/>
          <p:nvPr/>
        </p:nvSpPr>
        <p:spPr>
          <a:xfrm>
            <a:off x="4077156" y="2410224"/>
            <a:ext cx="37731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Button löst Server Request aus, rendert 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PostList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 neu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622C1E2A-63C4-1940-995A-D4F715E9E17F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921196" y="2541029"/>
            <a:ext cx="1155960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1FA65C-44CA-7949-9E1F-1D6A59B98BAC}"/>
              </a:ext>
            </a:extLst>
          </p:cNvPr>
          <p:cNvSpPr txBox="1"/>
          <p:nvPr/>
        </p:nvSpPr>
        <p:spPr>
          <a:xfrm>
            <a:off x="3998853" y="3588348"/>
            <a:ext cx="28727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Client-Komponente mit (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)State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EA7A0AC-DE49-1143-B02E-7572C5F08D82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897835" y="3719153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1F85C470-3D01-E74C-BBA9-0421A186AE5A}"/>
              </a:ext>
            </a:extLst>
          </p:cNvPr>
          <p:cNvSpPr/>
          <p:nvPr/>
        </p:nvSpPr>
        <p:spPr>
          <a:xfrm>
            <a:off x="3974305" y="3987726"/>
            <a:ext cx="2153312" cy="884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b="1" dirty="0" err="1">
                <a:solidFill>
                  <a:srgbClr val="36544F"/>
                </a:solidFill>
              </a:rPr>
              <a:t>PostPreview</a:t>
            </a:r>
            <a:r>
              <a:rPr lang="de-DE" sz="1000" dirty="0">
                <a:solidFill>
                  <a:srgbClr val="36544F"/>
                </a:solidFill>
              </a:rPr>
              <a:t>: </a:t>
            </a:r>
            <a:r>
              <a:rPr lang="de-DE" sz="1000" dirty="0" err="1">
                <a:solidFill>
                  <a:srgbClr val="36544F"/>
                </a:solidFill>
              </a:rPr>
              <a:t>CommentEditor</a:t>
            </a:r>
            <a:r>
              <a:rPr lang="de-DE" sz="1000" dirty="0">
                <a:solidFill>
                  <a:srgbClr val="36544F"/>
                </a:solidFill>
              </a:rPr>
              <a:t> hinzufügen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eingeben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Sortierung ändern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656382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Neu: </a:t>
            </a:r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</a:t>
            </a:r>
          </a:p>
          <a:p>
            <a:pPr lvl="1"/>
            <a:r>
              <a:rPr lang="de-DE" dirty="0"/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1"/>
            <a:r>
              <a:rPr lang="de-DE" dirty="0"/>
              <a:t>können von Server- und Client-Komponenten verwendet werden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dirty="0"/>
          </a:p>
          <a:p>
            <a:pPr lvl="1"/>
            <a:r>
              <a:rPr lang="de-DE" dirty="0"/>
              <a:t>der entsprechende JavaScript-Code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80741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Shared</a:t>
            </a:r>
            <a:r>
              <a:rPr lang="de-DE" dirty="0"/>
              <a:t> Components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JS-Code wird erst bei Bedarf auf den Client geladen (ansonsten nur UI)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6667302" y="3808389"/>
            <a:ext cx="2153312" cy="1192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Post-Seite: keine "Post-Komponente"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PostEditor</a:t>
            </a:r>
            <a:r>
              <a:rPr lang="de-DE" sz="1000" dirty="0">
                <a:solidFill>
                  <a:srgbClr val="36544F"/>
                </a:solidFill>
              </a:rPr>
              <a:t>: Post-Komponente wird geladen (-&gt; Netzwerk-Tab) und als Komponente gerendert (-&gt;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  <a:endParaRPr lang="de-DE" sz="1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2F08D-7F72-544E-A50D-FF4C13E22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3"/>
          <a:stretch/>
        </p:blipFill>
        <p:spPr>
          <a:xfrm>
            <a:off x="3401513" y="1793724"/>
            <a:ext cx="2237697" cy="236301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C1E624E-7D49-F64E-ACAF-008FE0D78BFD}"/>
              </a:ext>
            </a:extLst>
          </p:cNvPr>
          <p:cNvSpPr/>
          <p:nvPr/>
        </p:nvSpPr>
        <p:spPr>
          <a:xfrm>
            <a:off x="3357506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2: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Client-Komponente</a:t>
            </a:r>
            <a:endParaRPr lang="de-DE" sz="10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0AD6AA-25B7-1047-8136-ACA77ED83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69" y="1793724"/>
            <a:ext cx="2241080" cy="1536877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8D57987-51D4-0E44-B742-EAE6BB299CEF}"/>
              </a:ext>
            </a:extLst>
          </p:cNvPr>
          <p:cNvSpPr/>
          <p:nvPr/>
        </p:nvSpPr>
        <p:spPr>
          <a:xfrm>
            <a:off x="414669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1: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Server-Komponente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69203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6463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Es gibt einen globalen Cache (</a:t>
            </a:r>
            <a:r>
              <a:rPr lang="de-DE" b="0" dirty="0" err="1">
                <a:solidFill>
                  <a:srgbClr val="36544F"/>
                </a:solidFill>
              </a:rPr>
              <a:t>unstable</a:t>
            </a:r>
            <a:r>
              <a:rPr lang="de-DE" b="0" dirty="0">
                <a:solidFill>
                  <a:srgbClr val="36544F"/>
                </a:solidFill>
              </a:rPr>
              <a:t> API!)</a:t>
            </a:r>
          </a:p>
          <a:p>
            <a:r>
              <a:rPr lang="de-DE" b="0" dirty="0">
                <a:solidFill>
                  <a:srgbClr val="36544F"/>
                </a:solidFill>
              </a:rPr>
              <a:t>Der Cache hält die UI-Fragmente und kann mit neuen UI Fragmenten (zzt. manuell) aktualisiert werden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251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Demo: UI aktualisieren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669E09A-76FB-9244-B307-8B84BD0B0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B810B62-5A43-A74B-9F2A-F05A2E7BCD2F}"/>
              </a:ext>
            </a:extLst>
          </p:cNvPr>
          <p:cNvSpPr txBox="1"/>
          <p:nvPr/>
        </p:nvSpPr>
        <p:spPr>
          <a:xfrm>
            <a:off x="3863840" y="3324021"/>
            <a:ext cx="3886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Gesendet (HTTP POST) werden Daten, gelesen wird UI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44F216F6-5640-F44D-B3D4-AB05667BDCF1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0351023C-8F47-6F4B-9300-20D0A82F676A}"/>
              </a:ext>
            </a:extLst>
          </p:cNvPr>
          <p:cNvSpPr/>
          <p:nvPr/>
        </p:nvSpPr>
        <p:spPr>
          <a:xfrm>
            <a:off x="4077156" y="3931462"/>
            <a:ext cx="2153312" cy="57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hinzufügen -&gt; Netzwerk-Tab (JS &amp; XHR)</a:t>
            </a:r>
          </a:p>
        </p:txBody>
      </p:sp>
    </p:spTree>
    <p:extLst>
      <p:ext uri="{BB962C8B-B14F-4D97-AF65-F5344CB8AC3E}">
        <p14:creationId xmlns:p14="http://schemas.microsoft.com/office/powerpoint/2010/main" val="2920955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3369593" y="1394506"/>
            <a:ext cx="24048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Data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Fetching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4194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Web Anwendungen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Single-Page-Applikationen</a:t>
            </a:r>
          </a:p>
          <a:p>
            <a:r>
              <a:rPr lang="de-DE" b="0" dirty="0">
                <a:solidFill>
                  <a:srgbClr val="36544F"/>
                </a:solidFill>
              </a:rPr>
              <a:t>"Echte" Anwendungen mit viel Interaktion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67997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Mögliches Problem: 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</p:spTree>
    <p:extLst>
      <p:ext uri="{BB962C8B-B14F-4D97-AF65-F5344CB8AC3E}">
        <p14:creationId xmlns:p14="http://schemas.microsoft.com/office/powerpoint/2010/main" val="36303958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FF4D044-89EF-F34D-8D20-B605CDA5D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73"/>
            <a:ext cx="5546999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444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EB9D4F-6689-6A49-B1B7-71BD9729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9" y="1485572"/>
            <a:ext cx="6185501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296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3CB49D-C1B2-C64E-89B2-4B50C8D64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6" y="1485569"/>
            <a:ext cx="6651075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4755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9C3ACC-5390-0441-8E67-6592D333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69"/>
            <a:ext cx="6185500" cy="252740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700E38-F19B-194E-890A-13839D1E3E51}"/>
              </a:ext>
            </a:extLst>
          </p:cNvPr>
          <p:cNvSpPr/>
          <p:nvPr/>
        </p:nvSpPr>
        <p:spPr>
          <a:xfrm>
            <a:off x="1113492" y="4370765"/>
            <a:ext cx="1606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800" dirty="0">
                <a:solidFill>
                  <a:srgbClr val="36544F"/>
                </a:solidFill>
              </a:rPr>
              <a:t>🤨 Wasserfall...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1479518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Komponenten, die Daten laden, können das direkt</a:t>
            </a:r>
            <a:r>
              <a:rPr lang="de-DE" b="0" i="1" dirty="0">
                <a:solidFill>
                  <a:srgbClr val="36544F"/>
                </a:solidFill>
              </a:rPr>
              <a:t> auf dem Server </a:t>
            </a:r>
            <a:r>
              <a:rPr lang="de-DE" b="0" dirty="0">
                <a:solidFill>
                  <a:srgbClr val="36544F"/>
                </a:solidFill>
              </a:rPr>
              <a:t>tun</a:t>
            </a:r>
          </a:p>
          <a:p>
            <a:r>
              <a:rPr lang="de-DE" b="0" dirty="0">
                <a:solidFill>
                  <a:srgbClr val="36544F"/>
                </a:solidFill>
              </a:rPr>
              <a:t>Kann Latenz sparen und bessere Performance bringen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Client-Server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Waterfalls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5582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</p:txBody>
      </p:sp>
    </p:spTree>
    <p:extLst>
      <p:ext uri="{BB962C8B-B14F-4D97-AF65-F5344CB8AC3E}">
        <p14:creationId xmlns:p14="http://schemas.microsoft.com/office/powerpoint/2010/main" val="28311079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BFEEA4D-C1F8-6D27-AC48-035232488655}"/>
              </a:ext>
            </a:extLst>
          </p:cNvPr>
          <p:cNvSpPr/>
          <p:nvPr/>
        </p:nvSpPr>
        <p:spPr>
          <a:xfrm>
            <a:off x="5158597" y="956018"/>
            <a:ext cx="291283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experimental!</a:t>
            </a:r>
          </a:p>
          <a:p>
            <a:pPr algn="ctr"/>
            <a:endParaRPr lang="de-DE" sz="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553099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Server Komponenten können direkt DB-</a:t>
            </a:r>
            <a:r>
              <a:rPr lang="de-DE" sz="1400" b="0" dirty="0" err="1">
                <a:solidFill>
                  <a:srgbClr val="36544F"/>
                </a:solidFill>
              </a:rPr>
              <a:t>Queries</a:t>
            </a:r>
            <a:r>
              <a:rPr lang="de-DE" sz="1400" b="0" dirty="0">
                <a:solidFill>
                  <a:srgbClr val="36544F"/>
                </a:solidFill>
              </a:rPr>
              <a:t> ausführen, auf das Filesystem zugreifen etc.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(Alles was "echte" Backend-Services auch können)</a:t>
            </a:r>
            <a:endParaRPr lang="de-DE" sz="1700" dirty="0"/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Client Komponenten können hier zum Beispiel </a:t>
            </a:r>
            <a:r>
              <a:rPr lang="de-DE" sz="1400" b="0" dirty="0" err="1">
                <a:solidFill>
                  <a:srgbClr val="36544F"/>
                </a:solidFill>
              </a:rPr>
              <a:t>fetch-Requests</a:t>
            </a:r>
            <a:r>
              <a:rPr lang="de-DE" sz="1400" b="0" dirty="0">
                <a:solidFill>
                  <a:srgbClr val="36544F"/>
                </a:solidFill>
              </a:rPr>
              <a:t> ausführen</a:t>
            </a:r>
            <a:endParaRPr lang="de-DE" sz="1400" dirty="0"/>
          </a:p>
          <a:p>
            <a:pPr>
              <a:lnSpc>
                <a:spcPct val="130000"/>
              </a:lnSpc>
            </a:pPr>
            <a:r>
              <a:rPr lang="de-DE" sz="1400" b="0" i="1" dirty="0"/>
              <a:t>Was machen wir, bis die Daten vorhanden sind, während der Query läuft?</a:t>
            </a:r>
            <a:endParaRPr lang="de-DE" b="0" i="1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3A22AD-C0AC-1D81-417F-2AC8A9F94790}"/>
              </a:ext>
            </a:extLst>
          </p:cNvPr>
          <p:cNvSpPr/>
          <p:nvPr/>
        </p:nvSpPr>
        <p:spPr>
          <a:xfrm>
            <a:off x="5158597" y="956018"/>
            <a:ext cx="291283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experimental!</a:t>
            </a:r>
          </a:p>
          <a:p>
            <a:pPr algn="ctr"/>
            <a:endParaRPr lang="de-DE" sz="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527288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(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18) für </a:t>
            </a:r>
            <a:r>
              <a:rPr lang="de-DE" dirty="0">
                <a:solidFill>
                  <a:srgbClr val="9E60B8"/>
                </a:solidFill>
              </a:rPr>
              <a:t>Code Splitting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Server-Komponenten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In der Zukunft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(Client und Server)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"</a:t>
            </a:r>
            <a:r>
              <a:rPr lang="de-DE" dirty="0" err="1"/>
              <a:t>That</a:t>
            </a:r>
            <a:r>
              <a:rPr lang="de-DE" dirty="0"/>
              <a:t> will </a:t>
            </a:r>
            <a:r>
              <a:rPr lang="de-DE" dirty="0" err="1"/>
              <a:t>likely</a:t>
            </a:r>
            <a:r>
              <a:rPr lang="de-DE" dirty="0"/>
              <a:t> </a:t>
            </a:r>
            <a:r>
              <a:rPr lang="de-DE" dirty="0" err="1"/>
              <a:t>come</a:t>
            </a:r>
            <a:r>
              <a:rPr lang="de-DE" dirty="0"/>
              <a:t> after </a:t>
            </a:r>
            <a:r>
              <a:rPr lang="de-DE" dirty="0" err="1"/>
              <a:t>the</a:t>
            </a:r>
            <a:r>
              <a:rPr lang="de-DE" dirty="0"/>
              <a:t> 18.0 </a:t>
            </a:r>
            <a:r>
              <a:rPr lang="de-DE" dirty="0" err="1"/>
              <a:t>release</a:t>
            </a:r>
            <a:r>
              <a:rPr lang="de-DE" dirty="0"/>
              <a:t>, but </a:t>
            </a:r>
            <a:r>
              <a:rPr lang="de-DE" dirty="0" err="1"/>
              <a:t>we're</a:t>
            </a:r>
            <a:r>
              <a:rPr lang="de-DE" dirty="0"/>
              <a:t> </a:t>
            </a:r>
            <a:r>
              <a:rPr lang="de-DE" dirty="0" err="1"/>
              <a:t>hoping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18.x minor </a:t>
            </a:r>
            <a:r>
              <a:rPr lang="de-DE" dirty="0" err="1"/>
              <a:t>releases</a:t>
            </a:r>
            <a:r>
              <a:rPr lang="de-DE" dirty="0"/>
              <a:t>." </a:t>
            </a:r>
            <a:r>
              <a:rPr lang="de-DE" sz="1050" dirty="0"/>
              <a:t>(https://</a:t>
            </a:r>
            <a:r>
              <a:rPr lang="de-DE" sz="1050" dirty="0" err="1"/>
              <a:t>github.com</a:t>
            </a:r>
            <a:r>
              <a:rPr lang="de-DE" sz="1050" dirty="0"/>
              <a:t>/</a:t>
            </a:r>
            <a:r>
              <a:rPr lang="de-DE" sz="1050" dirty="0" err="1"/>
              <a:t>reactwg</a:t>
            </a:r>
            <a:r>
              <a:rPr lang="de-DE" sz="1050" dirty="0"/>
              <a:t>/react-18/</a:t>
            </a:r>
            <a:r>
              <a:rPr lang="de-DE" sz="1050" dirty="0" err="1"/>
              <a:t>discussions</a:t>
            </a:r>
            <a:r>
              <a:rPr lang="de-DE" sz="1050" dirty="0"/>
              <a:t>/47#discussioncomment-847004)</a:t>
            </a:r>
            <a:endParaRPr lang="de-DE" sz="105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8245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E5621C-AACF-614E-B95D-E2253AB8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259" y="382129"/>
            <a:ext cx="4253482" cy="356260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A1AE73D-D844-8545-84FD-CB8F51A57435}"/>
              </a:ext>
            </a:extLst>
          </p:cNvPr>
          <p:cNvSpPr/>
          <p:nvPr/>
        </p:nvSpPr>
        <p:spPr>
          <a:xfrm>
            <a:off x="0" y="4109284"/>
            <a:ext cx="9144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nilshartmann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/server-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-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blogexample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01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Hintergrund: </a:t>
            </a:r>
            <a:r>
              <a:rPr lang="de-DE" dirty="0" err="1">
                <a:solidFill>
                  <a:srgbClr val="FB8E20"/>
                </a:solidFill>
              </a:rPr>
              <a:t>Suspense</a:t>
            </a:r>
            <a:r>
              <a:rPr lang="de-DE" dirty="0">
                <a:solidFill>
                  <a:srgbClr val="FB8E20"/>
                </a:solidFill>
              </a:rPr>
              <a:t> </a:t>
            </a:r>
            <a:r>
              <a:rPr lang="de-DE" dirty="0" err="1">
                <a:solidFill>
                  <a:srgbClr val="FB8E20"/>
                </a:solidFill>
              </a:rPr>
              <a:t>for</a:t>
            </a:r>
            <a:r>
              <a:rPr lang="de-DE" dirty="0">
                <a:solidFill>
                  <a:srgbClr val="FB8E20"/>
                </a:solidFill>
              </a:rPr>
              <a:t> Data </a:t>
            </a:r>
            <a:r>
              <a:rPr lang="de-DE" dirty="0" err="1">
                <a:solidFill>
                  <a:srgbClr val="FB8E20"/>
                </a:solidFill>
              </a:rPr>
              <a:t>Fetching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Eine Komponente kann auf "etwas" warten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weiß, dass die Komponente auf etwas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gewartet wird, wird eine Fallback-Komponente gerendert</a:t>
            </a:r>
          </a:p>
          <a:p>
            <a:r>
              <a:rPr lang="de-DE" b="0" dirty="0">
                <a:solidFill>
                  <a:srgbClr val="36544F"/>
                </a:solidFill>
              </a:rPr>
              <a:t>Die Fallback-Komponente wird oberhalb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festgelegt</a:t>
            </a:r>
          </a:p>
          <a:p>
            <a:pPr lvl="1"/>
            <a:r>
              <a:rPr lang="de-DE" dirty="0"/>
              <a:t>Wie ein </a:t>
            </a:r>
            <a:r>
              <a:rPr lang="de-DE" dirty="0" err="1"/>
              <a:t>try</a:t>
            </a:r>
            <a:r>
              <a:rPr lang="de-DE" dirty="0"/>
              <a:t>-catch-Handler für ausstehende Daten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3429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17593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db.readPosts</a:t>
            </a:r>
            <a:r>
              <a:rPr lang="de-DE" sz="1151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B49D5D-28C3-8E41-8231-F0195C661A48}"/>
              </a:ext>
            </a:extLst>
          </p:cNvPr>
          <p:cNvSpPr txBox="1"/>
          <p:nvPr/>
        </p:nvSpPr>
        <p:spPr>
          <a:xfrm>
            <a:off x="5125897" y="1452265"/>
            <a:ext cx="2776045" cy="977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Data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Loading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Zugriff auf "etwas", das Daten lädt und Aufruf blockiert bis Daten da sind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9F798A2-F071-104F-BE4C-4A3563084A34}"/>
              </a:ext>
            </a:extLst>
          </p:cNvPr>
          <p:cNvCxnSpPr>
            <a:cxnSpLocks/>
          </p:cNvCxnSpPr>
          <p:nvPr/>
        </p:nvCxnSpPr>
        <p:spPr>
          <a:xfrm flipH="1">
            <a:off x="3959784" y="2136229"/>
            <a:ext cx="1114742" cy="92866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401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db.readPosts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2446B9-1BCB-2644-91EF-FBB4A2C6A914}"/>
              </a:ext>
            </a:extLst>
          </p:cNvPr>
          <p:cNvSpPr txBox="1"/>
          <p:nvPr/>
        </p:nvSpPr>
        <p:spPr>
          <a:xfrm>
            <a:off x="4316965" y="3748010"/>
            <a:ext cx="3459245" cy="1154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-Komponente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"Sollbruchstelle", wenn unterhalb in der Anwendung auf "etwas" gewartet wird, wird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fallback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angezeigt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Eine Art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try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-cache für ausstehende Daten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Wird es wohl so auch auf dem Client geben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DB82F1D-1A94-2B44-B4AB-08404E7FBB08}"/>
              </a:ext>
            </a:extLst>
          </p:cNvPr>
          <p:cNvCxnSpPr>
            <a:cxnSpLocks/>
          </p:cNvCxnSpPr>
          <p:nvPr/>
        </p:nvCxnSpPr>
        <p:spPr>
          <a:xfrm flipH="1" flipV="1">
            <a:off x="2914650" y="3641103"/>
            <a:ext cx="1402316" cy="222708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5734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Suspense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36A5A68-A3C4-0244-957B-E099628BAF9B}"/>
              </a:ext>
            </a:extLst>
          </p:cNvPr>
          <p:cNvSpPr/>
          <p:nvPr/>
        </p:nvSpPr>
        <p:spPr>
          <a:xfrm>
            <a:off x="2136871" y="2361098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</a:rPr>
              <a:t>🕵️‍♂️ Demo (falls noch Zeit ist)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</a:t>
            </a:r>
            <a:r>
              <a:rPr lang="de-DE" sz="1200" dirty="0" err="1">
                <a:solidFill>
                  <a:srgbClr val="36544F"/>
                </a:solidFill>
              </a:rPr>
              <a:t>PostList</a:t>
            </a:r>
            <a:r>
              <a:rPr lang="de-DE" sz="1200" dirty="0">
                <a:solidFill>
                  <a:srgbClr val="36544F"/>
                </a:solidFill>
              </a:rPr>
              <a:t> und </a:t>
            </a:r>
            <a:r>
              <a:rPr lang="de-DE" sz="1200" dirty="0" err="1">
                <a:solidFill>
                  <a:srgbClr val="36544F"/>
                </a:solidFill>
              </a:rPr>
              <a:t>TagCloud</a:t>
            </a:r>
            <a:r>
              <a:rPr lang="de-DE" sz="1200" dirty="0">
                <a:solidFill>
                  <a:srgbClr val="36544F"/>
                </a:solidFill>
              </a:rPr>
              <a:t> aktivieren (</a:t>
            </a:r>
            <a:r>
              <a:rPr lang="de-DE" sz="1200" dirty="0" err="1">
                <a:solidFill>
                  <a:srgbClr val="36544F"/>
                </a:solidFill>
              </a:rPr>
              <a:t>delay.server.js</a:t>
            </a:r>
            <a:r>
              <a:rPr lang="de-DE" sz="1200" dirty="0">
                <a:solidFill>
                  <a:srgbClr val="36544F"/>
                </a:solidFill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Daten bleiben </a:t>
            </a:r>
            <a:r>
              <a:rPr lang="de-DE" sz="1200" dirty="0" err="1">
                <a:solidFill>
                  <a:srgbClr val="36544F"/>
                </a:solidFill>
              </a:rPr>
              <a:t>gecached</a:t>
            </a:r>
            <a:r>
              <a:rPr lang="de-DE" sz="1200" dirty="0">
                <a:solidFill>
                  <a:srgbClr val="36544F"/>
                </a:solidFill>
              </a:rPr>
              <a:t> (Home =&gt; Post =&gt; Home)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</a:rPr>
              <a:t>Suspense</a:t>
            </a:r>
            <a:r>
              <a:rPr lang="de-DE" sz="1200" dirty="0">
                <a:solidFill>
                  <a:srgbClr val="36544F"/>
                </a:solidFill>
              </a:rPr>
              <a:t> in </a:t>
            </a:r>
            <a:r>
              <a:rPr lang="de-DE" sz="1200" dirty="0" err="1">
                <a:solidFill>
                  <a:srgbClr val="36544F"/>
                </a:solidFill>
              </a:rPr>
              <a:t>PostListPage</a:t>
            </a:r>
            <a:r>
              <a:rPr lang="de-DE" sz="1200" dirty="0">
                <a:solidFill>
                  <a:srgbClr val="36544F"/>
                </a:solidFill>
              </a:rPr>
              <a:t> verschieben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Post aktiveren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Post aufrufen</a:t>
            </a:r>
          </a:p>
          <a:p>
            <a:endParaRPr lang="de-DE" sz="1200" dirty="0">
              <a:solidFill>
                <a:srgbClr val="36544F"/>
              </a:solidFill>
            </a:endParaRPr>
          </a:p>
          <a:p>
            <a:endParaRPr lang="de-DE" sz="12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5207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7473" y="1394506"/>
            <a:ext cx="3809056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4818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Aktueller 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Nicht in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 enthalten</a:t>
            </a:r>
          </a:p>
          <a:p>
            <a:pPr marL="0" indent="0">
              <a:buNone/>
            </a:pPr>
            <a:br>
              <a:rPr lang="de-DE" b="0" i="1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E0317DD-0CE1-959C-C1D4-F5D0D9457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571"/>
          <a:stretch/>
        </p:blipFill>
        <p:spPr>
          <a:xfrm>
            <a:off x="4393171" y="1177271"/>
            <a:ext cx="4025685" cy="129590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2D93795-D575-1ED5-9A96-C3E1EADE6B0F}"/>
              </a:ext>
            </a:extLst>
          </p:cNvPr>
          <p:cNvSpPr txBox="1"/>
          <p:nvPr/>
        </p:nvSpPr>
        <p:spPr>
          <a:xfrm>
            <a:off x="3942966" y="3041861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1100" dirty="0">
                <a:solidFill>
                  <a:srgbClr val="1778B8"/>
                </a:solidFill>
              </a:rPr>
              <a:t>https://</a:t>
            </a:r>
            <a:r>
              <a:rPr lang="de-DE" sz="1100" dirty="0" err="1">
                <a:solidFill>
                  <a:srgbClr val="1778B8"/>
                </a:solidFill>
              </a:rPr>
              <a:t>reactjs.org</a:t>
            </a:r>
            <a:r>
              <a:rPr lang="de-DE" sz="1100" dirty="0">
                <a:solidFill>
                  <a:srgbClr val="1778B8"/>
                </a:solidFill>
              </a:rPr>
              <a:t>/</a:t>
            </a:r>
            <a:r>
              <a:rPr lang="de-DE" sz="1100" dirty="0" err="1">
                <a:solidFill>
                  <a:srgbClr val="1778B8"/>
                </a:solidFill>
              </a:rPr>
              <a:t>blog</a:t>
            </a:r>
            <a:r>
              <a:rPr lang="de-DE" sz="1100" dirty="0">
                <a:solidFill>
                  <a:srgbClr val="1778B8"/>
                </a:solidFill>
              </a:rPr>
              <a:t>/2022/03/29/react-v18.html</a:t>
            </a:r>
          </a:p>
        </p:txBody>
      </p:sp>
    </p:spTree>
    <p:extLst>
      <p:ext uri="{BB962C8B-B14F-4D97-AF65-F5344CB8AC3E}">
        <p14:creationId xmlns:p14="http://schemas.microsoft.com/office/powerpoint/2010/main" val="41142215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4109491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Aktueller 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Nicht in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 enthalten</a:t>
            </a:r>
          </a:p>
          <a:p>
            <a:r>
              <a:rPr lang="de-DE" b="0" dirty="0">
                <a:solidFill>
                  <a:srgbClr val="36544F"/>
                </a:solidFill>
              </a:rPr>
              <a:t>Beta-Support u.a. in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Vieles noch offen, u.a. Support für die üblichen </a:t>
            </a:r>
            <a:r>
              <a:rPr lang="de-DE" b="0" dirty="0" err="1">
                <a:solidFill>
                  <a:srgbClr val="36544F"/>
                </a:solidFill>
              </a:rPr>
              <a:t>Bundler</a:t>
            </a:r>
            <a:br>
              <a:rPr lang="de-DE" b="0" i="1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E0317DD-0CE1-959C-C1D4-F5D0D9457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3171" y="1177271"/>
            <a:ext cx="4025685" cy="1893788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2D93795-D575-1ED5-9A96-C3E1EADE6B0F}"/>
              </a:ext>
            </a:extLst>
          </p:cNvPr>
          <p:cNvSpPr txBox="1"/>
          <p:nvPr/>
        </p:nvSpPr>
        <p:spPr>
          <a:xfrm>
            <a:off x="3942966" y="3041861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1100" dirty="0">
                <a:solidFill>
                  <a:srgbClr val="1778B8"/>
                </a:solidFill>
              </a:rPr>
              <a:t>https://</a:t>
            </a:r>
            <a:r>
              <a:rPr lang="de-DE" sz="1100" dirty="0" err="1">
                <a:solidFill>
                  <a:srgbClr val="1778B8"/>
                </a:solidFill>
              </a:rPr>
              <a:t>reactjs.org</a:t>
            </a:r>
            <a:r>
              <a:rPr lang="de-DE" sz="1100" dirty="0">
                <a:solidFill>
                  <a:srgbClr val="1778B8"/>
                </a:solidFill>
              </a:rPr>
              <a:t>/</a:t>
            </a:r>
            <a:r>
              <a:rPr lang="de-DE" sz="1100" dirty="0" err="1">
                <a:solidFill>
                  <a:srgbClr val="1778B8"/>
                </a:solidFill>
              </a:rPr>
              <a:t>blog</a:t>
            </a:r>
            <a:r>
              <a:rPr lang="de-DE" sz="1100" dirty="0">
                <a:solidFill>
                  <a:srgbClr val="1778B8"/>
                </a:solidFill>
              </a:rPr>
              <a:t>/2022/03/29/react-v18.html</a:t>
            </a:r>
          </a:p>
        </p:txBody>
      </p:sp>
    </p:spTree>
    <p:extLst>
      <p:ext uri="{BB962C8B-B14F-4D97-AF65-F5344CB8AC3E}">
        <p14:creationId xmlns:p14="http://schemas.microsoft.com/office/powerpoint/2010/main" val="31615940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82450" y="3493420"/>
            <a:ext cx="6195840" cy="92754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</a:t>
            </a:r>
            <a:r>
              <a:rPr lang="de-DE" sz="1600" b="1" dirty="0">
                <a:solidFill>
                  <a:srgbClr val="1778B8"/>
                </a:solidFill>
              </a:rPr>
              <a:t>https://</a:t>
            </a:r>
            <a:r>
              <a:rPr lang="de-DE" sz="1600" b="1" dirty="0" err="1">
                <a:solidFill>
                  <a:srgbClr val="1778B8"/>
                </a:solidFill>
              </a:rPr>
              <a:t>react.schule</a:t>
            </a:r>
            <a:r>
              <a:rPr lang="de-DE" sz="1600" b="1" dirty="0">
                <a:solidFill>
                  <a:srgbClr val="1778B8"/>
                </a:solidFill>
              </a:rPr>
              <a:t>/</a:t>
            </a:r>
            <a:r>
              <a:rPr lang="de-DE" sz="1600" b="1" dirty="0" err="1">
                <a:solidFill>
                  <a:srgbClr val="1778B8"/>
                </a:solidFill>
              </a:rPr>
              <a:t>codetalks-react</a:t>
            </a:r>
            <a:endParaRPr lang="de-DE" sz="1500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Fragen &amp; Kontakt: </a:t>
            </a:r>
            <a:r>
              <a:rPr lang="de-DE" sz="1500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Twitter: </a:t>
            </a:r>
            <a:r>
              <a:rPr lang="de-DE" sz="1500" b="1" dirty="0">
                <a:solidFill>
                  <a:srgbClr val="1778B8"/>
                </a:solidFill>
              </a:rPr>
              <a:t>@</a:t>
            </a:r>
            <a:r>
              <a:rPr lang="de-DE" sz="1500" b="1" dirty="0" err="1">
                <a:solidFill>
                  <a:srgbClr val="1778B8"/>
                </a:solidFill>
              </a:rPr>
              <a:t>nilshartmann</a:t>
            </a:r>
            <a:endParaRPr lang="de-DE" sz="1500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91100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4BF4BE6-1485-FA14-0938-6B0068ACC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691" y="1238675"/>
            <a:ext cx="4201889" cy="3337560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481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4BF4BE6-1485-FA14-0938-6B0068ACC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691" y="1238675"/>
            <a:ext cx="4201889" cy="3337560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91FAAA8-2C99-19EA-BDE8-72D0C71C2BD5}"/>
              </a:ext>
            </a:extLst>
          </p:cNvPr>
          <p:cNvSpPr txBox="1"/>
          <p:nvPr/>
        </p:nvSpPr>
        <p:spPr>
          <a:xfrm>
            <a:off x="2629168" y="4322063"/>
            <a:ext cx="1254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MomentJS</a:t>
            </a:r>
            <a:r>
              <a:rPr lang="de-DE" dirty="0">
                <a:solidFill>
                  <a:srgbClr val="B04432"/>
                </a:solidFill>
              </a:rPr>
              <a:t>!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422B283-0062-9313-3F8B-55AA391480F7}"/>
              </a:ext>
            </a:extLst>
          </p:cNvPr>
          <p:cNvSpPr txBox="1"/>
          <p:nvPr/>
        </p:nvSpPr>
        <p:spPr>
          <a:xfrm>
            <a:off x="6788101" y="619432"/>
            <a:ext cx="781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React</a:t>
            </a:r>
            <a:r>
              <a:rPr lang="de-DE" dirty="0">
                <a:solidFill>
                  <a:srgbClr val="B04432"/>
                </a:solidFill>
              </a:rPr>
              <a:t>!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60F5DDF-3903-FA0F-8E72-46AF277B6071}"/>
              </a:ext>
            </a:extLst>
          </p:cNvPr>
          <p:cNvSpPr txBox="1"/>
          <p:nvPr/>
        </p:nvSpPr>
        <p:spPr>
          <a:xfrm>
            <a:off x="7732816" y="3584687"/>
            <a:ext cx="9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Marked</a:t>
            </a:r>
            <a:r>
              <a:rPr lang="de-DE" dirty="0">
                <a:solidFill>
                  <a:srgbClr val="B04432"/>
                </a:solidFill>
              </a:rPr>
              <a:t>!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F5DD441-57F1-2A9E-6833-3D20E0C83CEE}"/>
              </a:ext>
            </a:extLst>
          </p:cNvPr>
          <p:cNvSpPr txBox="1"/>
          <p:nvPr/>
        </p:nvSpPr>
        <p:spPr>
          <a:xfrm>
            <a:off x="7692179" y="2965511"/>
            <a:ext cx="1267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B04432"/>
                </a:solidFill>
              </a:rPr>
              <a:t>tag-</a:t>
            </a:r>
            <a:r>
              <a:rPr lang="de-DE" dirty="0" err="1">
                <a:solidFill>
                  <a:srgbClr val="B04432"/>
                </a:solidFill>
              </a:rPr>
              <a:t>cloud.js</a:t>
            </a:r>
            <a:endParaRPr lang="de-DE" dirty="0">
              <a:solidFill>
                <a:srgbClr val="B04432"/>
              </a:solidFill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79B88E18-82EB-14E4-1895-9E45097ACB01}"/>
              </a:ext>
            </a:extLst>
          </p:cNvPr>
          <p:cNvCxnSpPr>
            <a:cxnSpLocks/>
          </p:cNvCxnSpPr>
          <p:nvPr/>
        </p:nvCxnSpPr>
        <p:spPr>
          <a:xfrm flipV="1">
            <a:off x="3884127" y="3429000"/>
            <a:ext cx="732890" cy="1050039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2BF4EFF-A7FE-8C65-69DA-D517CEA3F0AF}"/>
              </a:ext>
            </a:extLst>
          </p:cNvPr>
          <p:cNvCxnSpPr>
            <a:cxnSpLocks/>
          </p:cNvCxnSpPr>
          <p:nvPr/>
        </p:nvCxnSpPr>
        <p:spPr>
          <a:xfrm flipH="1">
            <a:off x="7178977" y="3836801"/>
            <a:ext cx="581010" cy="388882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5562E072-AE4D-99C9-62B0-E78561E166C3}"/>
              </a:ext>
            </a:extLst>
          </p:cNvPr>
          <p:cNvCxnSpPr>
            <a:cxnSpLocks/>
          </p:cNvCxnSpPr>
          <p:nvPr/>
        </p:nvCxnSpPr>
        <p:spPr>
          <a:xfrm flipV="1">
            <a:off x="8234230" y="2428971"/>
            <a:ext cx="0" cy="533384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E09F908C-C304-4306-5A70-D37FA5969AF2}"/>
              </a:ext>
            </a:extLst>
          </p:cNvPr>
          <p:cNvCxnSpPr>
            <a:cxnSpLocks/>
          </p:cNvCxnSpPr>
          <p:nvPr/>
        </p:nvCxnSpPr>
        <p:spPr>
          <a:xfrm flipH="1">
            <a:off x="6486418" y="792404"/>
            <a:ext cx="310347" cy="604555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679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...aber nur 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4BF4BE6-1485-FA14-0938-6B0068ACC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691" y="1238675"/>
            <a:ext cx="4201889" cy="3337560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5D8E6A2-D0A5-47CE-57FA-70CFA51F6408}"/>
              </a:ext>
            </a:extLst>
          </p:cNvPr>
          <p:cNvSpPr/>
          <p:nvPr/>
        </p:nvSpPr>
        <p:spPr>
          <a:xfrm>
            <a:off x="7787640" y="1134899"/>
            <a:ext cx="960120" cy="388621"/>
          </a:xfrm>
          <a:prstGeom prst="rect">
            <a:avLst/>
          </a:prstGeom>
          <a:noFill/>
          <a:ln w="381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798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Herausforderung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Für Besucher des Blogs sollen die Artikel schnell zur Verfügung stehen!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149433" y="1394506"/>
            <a:ext cx="684514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Serverseitiges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Rendern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26114B2-45F3-F847-9A26-E76A27157F6A}"/>
              </a:ext>
            </a:extLst>
          </p:cNvPr>
          <p:cNvSpPr/>
          <p:nvPr/>
        </p:nvSpPr>
        <p:spPr>
          <a:xfrm>
            <a:off x="3237341" y="886675"/>
            <a:ext cx="26693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Der Klassiker: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7749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1779</Words>
  <Application>Microsoft Macintosh PowerPoint</Application>
  <PresentationFormat>Bildschirmpräsentation (16:9)</PresentationFormat>
  <Paragraphs>367</Paragraphs>
  <Slides>47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8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Code.talks Hamburg | 15. September 2022 | @nilshartmann</vt:lpstr>
      <vt:lpstr>https://nilshartmann.net</vt:lpstr>
      <vt:lpstr>Web Anwendungen</vt:lpstr>
      <vt:lpstr>Ein Beispiel...</vt:lpstr>
      <vt:lpstr>Ein Beispiel</vt:lpstr>
      <vt:lpstr>Ein Beispiel</vt:lpstr>
      <vt:lpstr>Ein Beispiel</vt:lpstr>
      <vt:lpstr>Ein Beispiel</vt:lpstr>
      <vt:lpstr>PowerPoint-Präsentation</vt:lpstr>
      <vt:lpstr>SSR</vt:lpstr>
      <vt:lpstr>SSR</vt:lpstr>
      <vt:lpstr>SSR</vt:lpstr>
      <vt:lpstr>SSR</vt:lpstr>
      <vt:lpstr>PowerPoint-Präsentation</vt:lpstr>
      <vt:lpstr>current state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  <vt:lpstr>Daten laden</vt:lpstr>
      <vt:lpstr>Daten laden</vt:lpstr>
      <vt:lpstr>Daten laden</vt:lpstr>
      <vt:lpstr>Daten laden</vt:lpstr>
      <vt:lpstr>Daten laden</vt:lpstr>
      <vt:lpstr>Server Components</vt:lpstr>
      <vt:lpstr>Server Components</vt:lpstr>
      <vt:lpstr>Suspense</vt:lpstr>
      <vt:lpstr>Suspense</vt:lpstr>
      <vt:lpstr>Suspense</vt:lpstr>
      <vt:lpstr>Suspense</vt:lpstr>
      <vt:lpstr>Server Components</vt:lpstr>
      <vt:lpstr>Server Components</vt:lpstr>
      <vt:lpstr>Server Components</vt:lpstr>
      <vt:lpstr>PowerPoint-Präsentation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1094</cp:revision>
  <cp:lastPrinted>2019-09-04T14:49:47Z</cp:lastPrinted>
  <dcterms:created xsi:type="dcterms:W3CDTF">2016-03-28T15:59:53Z</dcterms:created>
  <dcterms:modified xsi:type="dcterms:W3CDTF">2022-09-14T13:24:10Z</dcterms:modified>
</cp:coreProperties>
</file>

<file path=docProps/thumbnail.jpeg>
</file>